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badfd630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g54badfd630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badfd630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54badfd630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4badfd630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54badfd630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4badfd630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54badfd630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badfd630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54badfd630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badfd630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54badfd630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badfd630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54badfd630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badfd630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54badfd630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badfd630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54badfd630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badfd630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54badfd630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4147355c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544147355c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4badfd630_2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54badfd630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44147355c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544147355c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4147355c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544147355c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4badfd630_2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54badfd630_2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badfd630_2_3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54badfd630_2_3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badfd630_2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54badfd630_2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4badfd630_2_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54badfd630_2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badfd630_2_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54badfd630_2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badfd630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54badfd630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badfd630_2_3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54badfd630_2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4badfd630_2_4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54badfd630_2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badfd630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54badfd630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badfd630_2_4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54badfd630_2_4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4badfd630_2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54badfd630_2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badfd630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54badfd630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badfd630_2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54badfd630_2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badfd630_2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54badfd630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badfd630_2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54badfd630_2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4badfd630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54badfd630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1138535" y="354955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892969" y="4299645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>
            <p:ph idx="2" type="pic"/>
          </p:nvPr>
        </p:nvSpPr>
        <p:spPr>
          <a:xfrm>
            <a:off x="4723805" y="336930"/>
            <a:ext cx="3750600" cy="4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669727" y="334863"/>
            <a:ext cx="37506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>
            <p:ph idx="2" type="pic"/>
          </p:nvPr>
        </p:nvSpPr>
        <p:spPr>
          <a:xfrm>
            <a:off x="4723805" y="1366242"/>
            <a:ext cx="37506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669727" y="1366242"/>
            <a:ext cx="37506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93700" lvl="0" marL="457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1pPr>
            <a:lvl2pPr indent="-39370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2pPr>
            <a:lvl3pPr indent="-3937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3pPr>
            <a:lvl4pPr indent="-3937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4pPr>
            <a:lvl5pPr indent="-3937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>
            <p:ph idx="2" type="pic"/>
          </p:nvPr>
        </p:nvSpPr>
        <p:spPr>
          <a:xfrm>
            <a:off x="4732734" y="2618631"/>
            <a:ext cx="37506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3"/>
          <p:cNvSpPr/>
          <p:nvPr>
            <p:ph idx="3" type="pic"/>
          </p:nvPr>
        </p:nvSpPr>
        <p:spPr>
          <a:xfrm>
            <a:off x="4732734" y="334863"/>
            <a:ext cx="37506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3"/>
          <p:cNvSpPr/>
          <p:nvPr>
            <p:ph idx="4" type="pic"/>
          </p:nvPr>
        </p:nvSpPr>
        <p:spPr>
          <a:xfrm>
            <a:off x="669727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892969" y="3355330"/>
            <a:ext cx="7358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i="1" sz="1500"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892969" y="2272113"/>
            <a:ext cx="7358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4191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hyperlink" Target="https://www.allposters.com/-sp/Palm-Tree-and-Beach-Chair-Posters_i8667831_.htm" TargetMode="External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gistm.ro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qgis.org/2.8/en/docs/training_manual/map_composer/index.htm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ionutungurianu@gmail.com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6"/>
          <p:cNvSpPr txBox="1"/>
          <p:nvPr/>
        </p:nvSpPr>
        <p:spPr>
          <a:xfrm>
            <a:off x="1521797" y="599362"/>
            <a:ext cx="61005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Comunitatea GIS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/>
          <p:nvPr/>
        </p:nvSpPr>
        <p:spPr>
          <a:xfrm>
            <a:off x="3825764" y="4600004"/>
            <a:ext cx="1492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www.gistm.ro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STM_logo_HD.png"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572" y="2248307"/>
            <a:ext cx="3274960" cy="148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396825" y="1788925"/>
            <a:ext cx="83502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Diferite tipuri de hărți și planuri, în funcție de: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orientare (franceză/portet și italiană/peisaj)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dimensiune (A4, A3, A2 etc.)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destinație (turistice, rutiere, cadastrale, meteo, militare etc.)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publicul-țintă (vârsta și nivelul de școlarizare)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Noțiuni teoretice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3330125" y="1788925"/>
            <a:ext cx="54168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Titlul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Legenda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Scara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Orientarea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Autorul și sursa datelor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Elemente anexe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Elemente componente ale hărții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703375" y="1788925"/>
            <a:ext cx="80436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Trebuie să conțină localizarea și tipul hărții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Cuvântul „hartă” se va folosi în titlu doar pentru a denumi tipul hărții (ex. Harta pedologică a Depresiunii Brașov)!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Titlul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46" name="Google Shape;2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703375" y="2104400"/>
            <a:ext cx="80436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Trebuie să conțină toate elementele de interes ale hărții.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 este obligatorie afișarea în legendă a absolut tuturor elementelor din hartă!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În legendă, elementele sau grupurile de elemente se ordonează în funcție de importanța lor în raport cu tematica hărții.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Legenda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56" name="Google Shape;2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703375" y="2104400"/>
            <a:ext cx="80436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Scară grafică este obligatorie pentru o hartă printată.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va folosi un număr de segmente la dreapta de 0 și un segment divizat la stânga de 0.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Lungimea totală a segmentelor din dreapta trebuie să fie multiplu de 1, 2.5 sau 5.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Scara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75" y="488952"/>
            <a:ext cx="2483699" cy="41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703375" y="2104400"/>
            <a:ext cx="80436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Orientarea (direcția N sau roza vânturilor)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Fotografii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Grafice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Denumirea proiecției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introductiv sau descriptiv despre hartă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Alte componente ale hărții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77" name="Google Shape;2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QGIS - Layout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285" name="Google Shape;2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sp>
        <p:nvSpPr>
          <p:cNvPr id="286" name="Google Shape;286;p41"/>
          <p:cNvSpPr txBox="1"/>
          <p:nvPr/>
        </p:nvSpPr>
        <p:spPr>
          <a:xfrm>
            <a:off x="4392700" y="1001250"/>
            <a:ext cx="46794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ro" sz="1800">
                <a:latin typeface="Helvetica Neue"/>
                <a:ea typeface="Helvetica Neue"/>
                <a:cs typeface="Helvetica Neue"/>
                <a:sym typeface="Helvetica Neue"/>
              </a:rPr>
              <a:t>Se pot crea mai multe layout-uri într-un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latin typeface="Helvetica Neue"/>
                <a:ea typeface="Helvetica Neue"/>
                <a:cs typeface="Helvetica Neue"/>
                <a:sym typeface="Helvetica Neue"/>
              </a:rPr>
              <a:t>singur proiect.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25" y="953987"/>
            <a:ext cx="3535174" cy="37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576" y="1950800"/>
            <a:ext cx="3135587" cy="242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295" name="Google Shape;2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296" name="Google Shape;296;p42"/>
          <p:cNvPicPr preferRelativeResize="0"/>
          <p:nvPr/>
        </p:nvPicPr>
        <p:blipFill rotWithShape="1">
          <a:blip r:embed="rId4">
            <a:alphaModFix/>
          </a:blip>
          <a:srcRect b="3762" l="50000" r="0" t="0"/>
          <a:stretch/>
        </p:blipFill>
        <p:spPr>
          <a:xfrm>
            <a:off x="528425" y="382912"/>
            <a:ext cx="8087002" cy="43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488" y="946925"/>
            <a:ext cx="3407511" cy="361635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Unelte în Layout - bara de sus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contur_x5F_cetate-7.png" id="305" name="Google Shape;30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306" name="Google Shape;3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73" y="946925"/>
            <a:ext cx="3407511" cy="361635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/>
          <p:nvPr/>
        </p:nvSpPr>
        <p:spPr>
          <a:xfrm>
            <a:off x="648425" y="3396025"/>
            <a:ext cx="1879500" cy="54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3"/>
          <p:cNvSpPr/>
          <p:nvPr/>
        </p:nvSpPr>
        <p:spPr>
          <a:xfrm>
            <a:off x="4688750" y="3617250"/>
            <a:ext cx="2483700" cy="74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43"/>
          <p:cNvCxnSpPr/>
          <p:nvPr/>
        </p:nvCxnSpPr>
        <p:spPr>
          <a:xfrm>
            <a:off x="7081950" y="4278075"/>
            <a:ext cx="649800" cy="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43"/>
          <p:cNvSpPr txBox="1"/>
          <p:nvPr/>
        </p:nvSpPr>
        <p:spPr>
          <a:xfrm>
            <a:off x="7733600" y="4189975"/>
            <a:ext cx="1410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Helvetica Neue"/>
                <a:ea typeface="Helvetica Neue"/>
                <a:cs typeface="Helvetica Neue"/>
                <a:sym typeface="Helvetica Neue"/>
              </a:rPr>
              <a:t>Conținutul hărții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17" name="Google Shape;3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25" y="428700"/>
            <a:ext cx="2844899" cy="37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000" y="677087"/>
            <a:ext cx="5055050" cy="32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/>
          <p:nvPr/>
        </p:nvSpPr>
        <p:spPr>
          <a:xfrm>
            <a:off x="1541200" y="951100"/>
            <a:ext cx="1938600" cy="81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/>
          <p:nvPr/>
        </p:nvSpPr>
        <p:spPr>
          <a:xfrm>
            <a:off x="274325" y="189752"/>
            <a:ext cx="8595300" cy="47661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3249441" y="4808405"/>
            <a:ext cx="2945400" cy="232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2312725" y="1396475"/>
            <a:ext cx="4518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1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 înțelesul tuturor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7"/>
          <p:cNvCxnSpPr/>
          <p:nvPr/>
        </p:nvCxnSpPr>
        <p:spPr>
          <a:xfrm>
            <a:off x="684609" y="2016448"/>
            <a:ext cx="7774800" cy="0"/>
          </a:xfrm>
          <a:prstGeom prst="straightConnector1">
            <a:avLst/>
          </a:prstGeom>
          <a:noFill/>
          <a:ln cap="flat" cmpd="sng" w="12700">
            <a:solidFill>
              <a:srgbClr val="A9A9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6" name="Google Shape;116;p27"/>
          <p:cNvSpPr txBox="1"/>
          <p:nvPr/>
        </p:nvSpPr>
        <p:spPr>
          <a:xfrm>
            <a:off x="3986634" y="2476249"/>
            <a:ext cx="2741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4056554" y="3812910"/>
            <a:ext cx="260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27"/>
          <p:cNvGrpSpPr/>
          <p:nvPr/>
        </p:nvGrpSpPr>
        <p:grpSpPr>
          <a:xfrm>
            <a:off x="2536810" y="2218033"/>
            <a:ext cx="1062819" cy="1053825"/>
            <a:chOff x="0" y="0"/>
            <a:chExt cx="1998531" cy="1998531"/>
          </a:xfrm>
        </p:grpSpPr>
        <p:sp>
          <p:nvSpPr>
            <p:cNvPr id="119" name="Google Shape;119;p27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304364" y="438493"/>
              <a:ext cx="1389802" cy="1121545"/>
            </a:xfrm>
            <a:custGeom>
              <a:rect b="b" l="l" r="r" t="t"/>
              <a:pathLst>
                <a:path extrusionOk="0" h="21600" w="21595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21" name="Google Shape;121;p27"/>
          <p:cNvGrpSpPr/>
          <p:nvPr/>
        </p:nvGrpSpPr>
        <p:grpSpPr>
          <a:xfrm>
            <a:off x="2526786" y="3554692"/>
            <a:ext cx="1060221" cy="1053825"/>
            <a:chOff x="0" y="0"/>
            <a:chExt cx="1998531" cy="1998531"/>
          </a:xfrm>
        </p:grpSpPr>
        <p:sp>
          <p:nvSpPr>
            <p:cNvPr id="122" name="Google Shape;122;p27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contur_x5F_cetate-7.png"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  <p:pic>
        <p:nvPicPr>
          <p:cNvPr descr="qgis_logopng.png" id="125" name="Google Shape;125;p27"/>
          <p:cNvPicPr preferRelativeResize="0"/>
          <p:nvPr/>
        </p:nvPicPr>
        <p:blipFill rotWithShape="1">
          <a:blip r:embed="rId4">
            <a:alphaModFix/>
          </a:blip>
          <a:srcRect b="144" l="0" r="0" t="144"/>
          <a:stretch/>
        </p:blipFill>
        <p:spPr>
          <a:xfrm>
            <a:off x="2881772" y="401030"/>
            <a:ext cx="3380514" cy="96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27" name="Google Shape;3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109" y="707876"/>
            <a:ext cx="5013784" cy="37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35" name="Google Shape;3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cxnSp>
        <p:nvCxnSpPr>
          <p:cNvPr id="336" name="Google Shape;336;p46"/>
          <p:cNvCxnSpPr/>
          <p:nvPr/>
        </p:nvCxnSpPr>
        <p:spPr>
          <a:xfrm>
            <a:off x="7081950" y="4278075"/>
            <a:ext cx="649800" cy="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849" y="697350"/>
            <a:ext cx="3527126" cy="402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 rotWithShape="1">
          <a:blip r:embed="rId5">
            <a:alphaModFix/>
          </a:blip>
          <a:srcRect b="1806" l="0" r="0" t="0"/>
          <a:stretch/>
        </p:blipFill>
        <p:spPr>
          <a:xfrm>
            <a:off x="1276050" y="727372"/>
            <a:ext cx="2264425" cy="39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253650" y="2419875"/>
            <a:ext cx="10224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Helvetica Neue"/>
                <a:ea typeface="Helvetica Neue"/>
                <a:cs typeface="Helvetica Neue"/>
                <a:sym typeface="Helvetica Neue"/>
              </a:rPr>
              <a:t>Scară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4313775" y="2419875"/>
            <a:ext cx="972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Helvetica Neue"/>
                <a:ea typeface="Helvetica Neue"/>
                <a:cs typeface="Helvetica Neue"/>
                <a:sym typeface="Helvetica Neue"/>
              </a:rPr>
              <a:t>Atlas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46"/>
          <p:cNvSpPr txBox="1"/>
          <p:nvPr/>
        </p:nvSpPr>
        <p:spPr>
          <a:xfrm>
            <a:off x="1341550" y="296550"/>
            <a:ext cx="69165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ro" sz="3200">
                <a:latin typeface="Helvetica Neue"/>
                <a:ea typeface="Helvetica Neue"/>
                <a:cs typeface="Helvetica Neue"/>
                <a:sym typeface="Helvetica Neue"/>
              </a:rPr>
              <a:t>Unelte în Layout - bara din dreapta</a:t>
            </a:r>
            <a:endParaRPr b="1" i="0" sz="9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/>
          <p:nvPr/>
        </p:nvSpPr>
        <p:spPr>
          <a:xfrm>
            <a:off x="274332" y="225439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3330113" y="4850809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3700427" y="68961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7"/>
          <p:cNvSpPr txBox="1"/>
          <p:nvPr/>
        </p:nvSpPr>
        <p:spPr>
          <a:xfrm>
            <a:off x="1507627" y="747818"/>
            <a:ext cx="6128700" cy="6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Pauză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lm-tree-and-beach-chair_u-l-pzlxj30.jpg" id="350" name="Google Shape;3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9213" y="1637063"/>
            <a:ext cx="2065584" cy="2065584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4509"/>
              </a:srgbClr>
            </a:outerShdw>
          </a:effectLst>
        </p:spPr>
      </p:pic>
      <p:sp>
        <p:nvSpPr>
          <p:cNvPr id="351" name="Google Shape;351;p47"/>
          <p:cNvSpPr txBox="1"/>
          <p:nvPr/>
        </p:nvSpPr>
        <p:spPr>
          <a:xfrm>
            <a:off x="1238976" y="4534486"/>
            <a:ext cx="6666000" cy="1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ro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Sursă imagine: </a:t>
            </a:r>
            <a:r>
              <a:rPr b="0" i="0" lang="ro" sz="1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https://www.allposters.com/-sp/Palm-Tree-and-Beach-Chair-Posters_i8667831_.htm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52" name="Google Shape;35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8"/>
          <p:cNvSpPr txBox="1"/>
          <p:nvPr/>
        </p:nvSpPr>
        <p:spPr>
          <a:xfrm>
            <a:off x="2414588" y="744904"/>
            <a:ext cx="431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ro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 știm până acum?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61" name="Google Shape;3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  <p:sp>
        <p:nvSpPr>
          <p:cNvPr id="362" name="Google Shape;362;p48"/>
          <p:cNvSpPr txBox="1"/>
          <p:nvPr/>
        </p:nvSpPr>
        <p:spPr>
          <a:xfrm>
            <a:off x="2073000" y="1956300"/>
            <a:ext cx="49980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lang="ro" sz="1500">
                <a:latin typeface="Helvetica Neue"/>
                <a:ea typeface="Helvetica Neue"/>
                <a:cs typeface="Helvetica Neue"/>
                <a:sym typeface="Helvetica Neue"/>
              </a:rPr>
              <a:t>Elementele şi regulile de elaborare ale unei hărţi</a:t>
            </a: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lang="ro" sz="1500">
                <a:latin typeface="Helvetica Neue"/>
                <a:ea typeface="Helvetica Neue"/>
                <a:cs typeface="Helvetica Neue"/>
                <a:sym typeface="Helvetica Neue"/>
              </a:rPr>
              <a:t>Structura modului Layout din QGIS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4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3271658" y="636777"/>
            <a:ext cx="2600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ro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timpul pentru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71" name="Google Shape;3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  <p:grpSp>
        <p:nvGrpSpPr>
          <p:cNvPr id="372" name="Google Shape;372;p49"/>
          <p:cNvGrpSpPr/>
          <p:nvPr/>
        </p:nvGrpSpPr>
        <p:grpSpPr>
          <a:xfrm>
            <a:off x="4030426" y="3043881"/>
            <a:ext cx="1083004" cy="1053825"/>
            <a:chOff x="0" y="0"/>
            <a:chExt cx="1998531" cy="199853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4" name="Google Shape;374;p49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qgis_logopng.png" id="375" name="Google Shape;3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8812" y="1199468"/>
            <a:ext cx="3792327" cy="112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/>
        </p:nvSpPr>
        <p:spPr>
          <a:xfrm>
            <a:off x="3091993" y="186934"/>
            <a:ext cx="29601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37400"/>
              <a:buFont typeface="Helvetica Neue"/>
              <a:buNone/>
            </a:pPr>
            <a:r>
              <a:rPr b="1" i="0" lang="ro" sz="374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5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0"/>
          <p:cNvSpPr txBox="1"/>
          <p:nvPr/>
        </p:nvSpPr>
        <p:spPr>
          <a:xfrm>
            <a:off x="3504455" y="2262806"/>
            <a:ext cx="2135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Întrebări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385" name="Google Shape;3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eep_calm_and_google_it.png" id="393" name="Google Shape;3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719" y="1136162"/>
            <a:ext cx="1770561" cy="2136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ur_x5F_cetate-7.png" id="394" name="Google Shape;39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eedback.png" id="402" name="Google Shape;4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802" y="1828103"/>
            <a:ext cx="4430242" cy="14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2"/>
          <p:cNvSpPr txBox="1"/>
          <p:nvPr/>
        </p:nvSpPr>
        <p:spPr>
          <a:xfrm>
            <a:off x="3305949" y="498870"/>
            <a:ext cx="25320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404" name="Google Shape;40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2661190" y="4291930"/>
            <a:ext cx="38217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Vezi toate sesiunile pe </a:t>
            </a:r>
            <a:r>
              <a:rPr b="1" i="0" lang="ro" sz="15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www.gistm.ro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>
            <a:off x="2055167" y="498870"/>
            <a:ext cx="50337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Următoarea sesiune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3"/>
          <p:cNvSpPr txBox="1"/>
          <p:nvPr/>
        </p:nvSpPr>
        <p:spPr>
          <a:xfrm>
            <a:off x="759023" y="1531398"/>
            <a:ext cx="7626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 - </a:t>
            </a:r>
            <a:r>
              <a:rPr lang="ro" sz="520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53"/>
          <p:cNvGrpSpPr/>
          <p:nvPr/>
        </p:nvGrpSpPr>
        <p:grpSpPr>
          <a:xfrm>
            <a:off x="3351373" y="2543403"/>
            <a:ext cx="2432221" cy="1053826"/>
            <a:chOff x="0" y="0"/>
            <a:chExt cx="4457884" cy="1998532"/>
          </a:xfrm>
        </p:grpSpPr>
        <p:grpSp>
          <p:nvGrpSpPr>
            <p:cNvPr id="416" name="Google Shape;416;p53"/>
            <p:cNvGrpSpPr/>
            <p:nvPr/>
          </p:nvGrpSpPr>
          <p:grpSpPr>
            <a:xfrm>
              <a:off x="0" y="2910"/>
              <a:ext cx="1891508" cy="1891509"/>
              <a:chOff x="0" y="0"/>
              <a:chExt cx="1891507" cy="1891507"/>
            </a:xfrm>
          </p:grpSpPr>
          <p:sp>
            <p:nvSpPr>
              <p:cNvPr id="417" name="Google Shape;417;p53"/>
              <p:cNvSpPr/>
              <p:nvPr/>
            </p:nvSpPr>
            <p:spPr>
              <a:xfrm>
                <a:off x="0" y="0"/>
                <a:ext cx="1891507" cy="1891507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00A1FE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241300" rotWithShape="0" dir="5400000" dist="25400">
                  <a:srgbClr val="000000">
                    <a:alpha val="49411"/>
                  </a:srgbClr>
                </a:outerShdw>
              </a:effectLst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8" name="Google Shape;418;p53"/>
              <p:cNvSpPr/>
              <p:nvPr/>
            </p:nvSpPr>
            <p:spPr>
              <a:xfrm>
                <a:off x="241300" y="381000"/>
                <a:ext cx="1389801" cy="1121545"/>
              </a:xfrm>
              <a:custGeom>
                <a:rect b="b" l="l" r="r" t="t"/>
                <a:pathLst>
                  <a:path extrusionOk="0" h="21600" w="21595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A1FE"/>
              </a:solidFill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19" name="Google Shape;419;p53"/>
            <p:cNvGrpSpPr/>
            <p:nvPr/>
          </p:nvGrpSpPr>
          <p:grpSpPr>
            <a:xfrm>
              <a:off x="2459352" y="0"/>
              <a:ext cx="1998532" cy="1998532"/>
              <a:chOff x="0" y="0"/>
              <a:chExt cx="1998531" cy="1998531"/>
            </a:xfrm>
          </p:grpSpPr>
          <p:sp>
            <p:nvSpPr>
              <p:cNvPr id="420" name="Google Shape;420;p53"/>
              <p:cNvSpPr/>
              <p:nvPr/>
            </p:nvSpPr>
            <p:spPr>
              <a:xfrm>
                <a:off x="0" y="0"/>
                <a:ext cx="1998531" cy="1998531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00A1FE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241300" rotWithShape="0" dir="5400000" dist="25400">
                  <a:srgbClr val="000000">
                    <a:alpha val="49411"/>
                  </a:srgbClr>
                </a:outerShdw>
              </a:effectLst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1" name="Google Shape;421;p53"/>
              <p:cNvSpPr/>
              <p:nvPr/>
            </p:nvSpPr>
            <p:spPr>
              <a:xfrm>
                <a:off x="282789" y="475777"/>
                <a:ext cx="1432952" cy="1046976"/>
              </a:xfrm>
              <a:custGeom>
                <a:rect b="b" l="l" r="r" t="t"/>
                <a:pathLst>
                  <a:path extrusionOk="0" h="21598" w="21032">
                    <a:moveTo>
                      <a:pt x="11053" y="7"/>
                    </a:moveTo>
                    <a:cubicBezTo>
                      <a:pt x="7721" y="139"/>
                      <a:pt x="6059" y="2127"/>
                      <a:pt x="6059" y="2127"/>
                    </a:cubicBezTo>
                    <a:lnTo>
                      <a:pt x="5803" y="3834"/>
                    </a:lnTo>
                    <a:cubicBezTo>
                      <a:pt x="5803" y="3834"/>
                      <a:pt x="5222" y="4020"/>
                      <a:pt x="4792" y="4448"/>
                    </a:cubicBezTo>
                    <a:cubicBezTo>
                      <a:pt x="4385" y="5063"/>
                      <a:pt x="2953" y="9651"/>
                      <a:pt x="2899" y="12513"/>
                    </a:cubicBezTo>
                    <a:cubicBezTo>
                      <a:pt x="2256" y="13081"/>
                      <a:pt x="708" y="14554"/>
                      <a:pt x="276" y="15081"/>
                    </a:cubicBezTo>
                    <a:cubicBezTo>
                      <a:pt x="-155" y="15608"/>
                      <a:pt x="-49" y="16081"/>
                      <a:pt x="368" y="16081"/>
                    </a:cubicBezTo>
                    <a:cubicBezTo>
                      <a:pt x="1562" y="16081"/>
                      <a:pt x="19822" y="16156"/>
                      <a:pt x="20532" y="16182"/>
                    </a:cubicBezTo>
                    <a:cubicBezTo>
                      <a:pt x="21445" y="16216"/>
                      <a:pt x="20972" y="14826"/>
                      <a:pt x="20194" y="13700"/>
                    </a:cubicBezTo>
                    <a:cubicBezTo>
                      <a:pt x="20346" y="5609"/>
                      <a:pt x="15532" y="148"/>
                      <a:pt x="11741" y="7"/>
                    </a:cubicBezTo>
                    <a:cubicBezTo>
                      <a:pt x="11504" y="-2"/>
                      <a:pt x="11275" y="-2"/>
                      <a:pt x="11053" y="7"/>
                    </a:cubicBezTo>
                    <a:close/>
                    <a:moveTo>
                      <a:pt x="8401" y="16605"/>
                    </a:moveTo>
                    <a:lnTo>
                      <a:pt x="20020" y="21598"/>
                    </a:lnTo>
                    <a:lnTo>
                      <a:pt x="20651" y="18704"/>
                    </a:lnTo>
                    <a:cubicBezTo>
                      <a:pt x="20651" y="18704"/>
                      <a:pt x="18326" y="17827"/>
                      <a:pt x="17512" y="17501"/>
                    </a:cubicBezTo>
                    <a:cubicBezTo>
                      <a:pt x="17000" y="17296"/>
                      <a:pt x="16863" y="16883"/>
                      <a:pt x="16832" y="16605"/>
                    </a:cubicBezTo>
                    <a:lnTo>
                      <a:pt x="8401" y="16605"/>
                    </a:lnTo>
                    <a:close/>
                    <a:moveTo>
                      <a:pt x="15198" y="17723"/>
                    </a:moveTo>
                    <a:cubicBezTo>
                      <a:pt x="15230" y="17718"/>
                      <a:pt x="15261" y="17720"/>
                      <a:pt x="15294" y="17734"/>
                    </a:cubicBezTo>
                    <a:cubicBezTo>
                      <a:pt x="15423" y="17790"/>
                      <a:pt x="15498" y="17982"/>
                      <a:pt x="15458" y="18164"/>
                    </a:cubicBezTo>
                    <a:cubicBezTo>
                      <a:pt x="15419" y="18346"/>
                      <a:pt x="15282" y="18448"/>
                      <a:pt x="15152" y="18392"/>
                    </a:cubicBezTo>
                    <a:cubicBezTo>
                      <a:pt x="15023" y="18337"/>
                      <a:pt x="14949" y="18145"/>
                      <a:pt x="14988" y="17963"/>
                    </a:cubicBezTo>
                    <a:cubicBezTo>
                      <a:pt x="15018" y="17827"/>
                      <a:pt x="15104" y="17737"/>
                      <a:pt x="15198" y="17723"/>
                    </a:cubicBezTo>
                    <a:close/>
                    <a:moveTo>
                      <a:pt x="16056" y="18090"/>
                    </a:moveTo>
                    <a:cubicBezTo>
                      <a:pt x="16088" y="18085"/>
                      <a:pt x="16121" y="18090"/>
                      <a:pt x="16153" y="18104"/>
                    </a:cubicBezTo>
                    <a:cubicBezTo>
                      <a:pt x="16283" y="18159"/>
                      <a:pt x="16355" y="18351"/>
                      <a:pt x="16316" y="18533"/>
                    </a:cubicBezTo>
                    <a:cubicBezTo>
                      <a:pt x="16276" y="18715"/>
                      <a:pt x="16140" y="18817"/>
                      <a:pt x="16010" y="18762"/>
                    </a:cubicBezTo>
                    <a:cubicBezTo>
                      <a:pt x="15881" y="18707"/>
                      <a:pt x="15808" y="18514"/>
                      <a:pt x="15848" y="18332"/>
                    </a:cubicBezTo>
                    <a:cubicBezTo>
                      <a:pt x="15877" y="18196"/>
                      <a:pt x="15961" y="18104"/>
                      <a:pt x="16056" y="18090"/>
                    </a:cubicBezTo>
                    <a:close/>
                    <a:moveTo>
                      <a:pt x="16916" y="18457"/>
                    </a:moveTo>
                    <a:cubicBezTo>
                      <a:pt x="16947" y="18452"/>
                      <a:pt x="16980" y="18457"/>
                      <a:pt x="17013" y="18471"/>
                    </a:cubicBezTo>
                    <a:cubicBezTo>
                      <a:pt x="17142" y="18526"/>
                      <a:pt x="17215" y="18719"/>
                      <a:pt x="17175" y="18901"/>
                    </a:cubicBezTo>
                    <a:cubicBezTo>
                      <a:pt x="17136" y="19082"/>
                      <a:pt x="16999" y="19185"/>
                      <a:pt x="16870" y="19129"/>
                    </a:cubicBezTo>
                    <a:cubicBezTo>
                      <a:pt x="16740" y="19074"/>
                      <a:pt x="16668" y="18881"/>
                      <a:pt x="16707" y="18700"/>
                    </a:cubicBezTo>
                    <a:cubicBezTo>
                      <a:pt x="16737" y="18563"/>
                      <a:pt x="16821" y="18471"/>
                      <a:pt x="16916" y="18457"/>
                    </a:cubicBezTo>
                    <a:close/>
                    <a:moveTo>
                      <a:pt x="17775" y="18824"/>
                    </a:moveTo>
                    <a:cubicBezTo>
                      <a:pt x="17807" y="18820"/>
                      <a:pt x="17838" y="18824"/>
                      <a:pt x="17870" y="18838"/>
                    </a:cubicBezTo>
                    <a:cubicBezTo>
                      <a:pt x="18000" y="18894"/>
                      <a:pt x="18074" y="19086"/>
                      <a:pt x="18035" y="19268"/>
                    </a:cubicBezTo>
                    <a:cubicBezTo>
                      <a:pt x="17995" y="19450"/>
                      <a:pt x="17858" y="19552"/>
                      <a:pt x="17729" y="19496"/>
                    </a:cubicBezTo>
                    <a:cubicBezTo>
                      <a:pt x="17600" y="19441"/>
                      <a:pt x="17527" y="19249"/>
                      <a:pt x="17566" y="19067"/>
                    </a:cubicBezTo>
                    <a:cubicBezTo>
                      <a:pt x="17596" y="18930"/>
                      <a:pt x="17680" y="18838"/>
                      <a:pt x="17775" y="18824"/>
                    </a:cubicBezTo>
                    <a:close/>
                    <a:moveTo>
                      <a:pt x="18633" y="19194"/>
                    </a:moveTo>
                    <a:cubicBezTo>
                      <a:pt x="18664" y="19189"/>
                      <a:pt x="18697" y="19192"/>
                      <a:pt x="18730" y="19205"/>
                    </a:cubicBezTo>
                    <a:cubicBezTo>
                      <a:pt x="18859" y="19261"/>
                      <a:pt x="18932" y="19453"/>
                      <a:pt x="18892" y="19635"/>
                    </a:cubicBezTo>
                    <a:cubicBezTo>
                      <a:pt x="18853" y="19817"/>
                      <a:pt x="18716" y="19919"/>
                      <a:pt x="18587" y="19864"/>
                    </a:cubicBezTo>
                    <a:cubicBezTo>
                      <a:pt x="18457" y="19808"/>
                      <a:pt x="18385" y="19616"/>
                      <a:pt x="18424" y="19434"/>
                    </a:cubicBezTo>
                    <a:cubicBezTo>
                      <a:pt x="18454" y="19298"/>
                      <a:pt x="18538" y="19208"/>
                      <a:pt x="18633" y="19194"/>
                    </a:cubicBezTo>
                    <a:close/>
                    <a:moveTo>
                      <a:pt x="19492" y="19561"/>
                    </a:moveTo>
                    <a:cubicBezTo>
                      <a:pt x="19524" y="19556"/>
                      <a:pt x="19557" y="19559"/>
                      <a:pt x="19589" y="19573"/>
                    </a:cubicBezTo>
                    <a:cubicBezTo>
                      <a:pt x="19719" y="19628"/>
                      <a:pt x="19791" y="19820"/>
                      <a:pt x="19752" y="20002"/>
                    </a:cubicBezTo>
                    <a:cubicBezTo>
                      <a:pt x="19712" y="20184"/>
                      <a:pt x="19576" y="20288"/>
                      <a:pt x="19446" y="20233"/>
                    </a:cubicBezTo>
                    <a:cubicBezTo>
                      <a:pt x="19317" y="20178"/>
                      <a:pt x="19244" y="19985"/>
                      <a:pt x="19284" y="19804"/>
                    </a:cubicBezTo>
                    <a:cubicBezTo>
                      <a:pt x="19313" y="19667"/>
                      <a:pt x="19397" y="19575"/>
                      <a:pt x="19492" y="19561"/>
                    </a:cubicBezTo>
                    <a:close/>
                  </a:path>
                </a:pathLst>
              </a:custGeom>
              <a:solidFill>
                <a:srgbClr val="00A1FE"/>
              </a:solidFill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422" name="Google Shape;422;p53"/>
          <p:cNvSpPr txBox="1"/>
          <p:nvPr/>
        </p:nvSpPr>
        <p:spPr>
          <a:xfrm>
            <a:off x="3746254" y="3823121"/>
            <a:ext cx="1651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Propriul laptop!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423" name="Google Shape;42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/>
          <p:nvPr/>
        </p:nvSpPr>
        <p:spPr>
          <a:xfrm>
            <a:off x="2285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773275" y="337194"/>
            <a:ext cx="668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Surse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779950" y="911763"/>
            <a:ext cx="75813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ro"/>
              <a:t>Alexandru Săndulache, Victor Sficlea, 1966, </a:t>
            </a:r>
            <a:r>
              <a:rPr i="1" lang="ro"/>
              <a:t>Cartografie - topografie</a:t>
            </a:r>
            <a:r>
              <a:rPr lang="ro"/>
              <a:t>, Editura Didactică și Pedagogică, București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b="1" lang="ro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https://docs.qgis.org/2.8/en/docs/training_manual/map_composer/index.html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b="1" lang="ro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https://gisgeography.com/how-to-create-qgis-atlas-mapbooks/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433" name="Google Shape;43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1769595" y="313902"/>
            <a:ext cx="53904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Cine poate participa?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1537692" y="1502015"/>
            <a:ext cx="6072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Studenți și elevi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Profesori din pre-universitar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Profesori din universitar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Angajați din mediul public sau privat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Pasionați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2939474" y="3629048"/>
            <a:ext cx="3265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1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Experiență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135" name="Google Shape;1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/>
          <p:nvPr/>
        </p:nvSpPr>
        <p:spPr>
          <a:xfrm>
            <a:off x="0" y="2296999"/>
            <a:ext cx="9144000" cy="1875300"/>
          </a:xfrm>
          <a:prstGeom prst="rect">
            <a:avLst/>
          </a:prstGeom>
          <a:solidFill>
            <a:srgbClr val="1C676B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676B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2135227" y="2529704"/>
            <a:ext cx="48735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Asociația 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Dumbrăvița, Str. Lalelelor, Nr. 50, Sc. B, Et. 1, Ap. 7, Camera 1,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 fiscal CUI XXXXXXXX,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 nr. XXXXXXXXXXXXXXXXXXXXX RON, ING Bank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+4 (745) 626 087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contact@gistm.ro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3087886" y="1302865"/>
            <a:ext cx="2968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Mulțumesc!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3623666" y="313902"/>
            <a:ext cx="1896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Licență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1310538" y="2369231"/>
            <a:ext cx="6522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ro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Commons Attribution-NonCommercial-ShareAlike 4.0 International License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768px-CC-BY-NC-SA.svg.png" id="144" name="Google Shape;1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070" y="2692301"/>
            <a:ext cx="1290899" cy="452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ur_x5F_cetate-7.png" id="145" name="Google Shape;14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30"/>
          <p:cNvCxnSpPr/>
          <p:nvPr/>
        </p:nvCxnSpPr>
        <p:spPr>
          <a:xfrm>
            <a:off x="684609" y="1308199"/>
            <a:ext cx="7774800" cy="0"/>
          </a:xfrm>
          <a:prstGeom prst="straightConnector1">
            <a:avLst/>
          </a:prstGeom>
          <a:noFill/>
          <a:ln cap="flat" cmpd="sng" w="12700">
            <a:solidFill>
              <a:srgbClr val="A9A9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3" name="Google Shape;153;p30"/>
          <p:cNvSpPr txBox="1"/>
          <p:nvPr/>
        </p:nvSpPr>
        <p:spPr>
          <a:xfrm>
            <a:off x="2623814" y="489668"/>
            <a:ext cx="3896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ro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Prezentator:</a:t>
            </a:r>
            <a:r>
              <a:rPr b="0" i="0" lang="ro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Ionuț UNGURIANU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0"/>
          <p:cNvSpPr/>
          <p:nvPr/>
        </p:nvSpPr>
        <p:spPr>
          <a:xfrm>
            <a:off x="3006199" y="972525"/>
            <a:ext cx="269406" cy="151524"/>
          </a:xfrm>
          <a:custGeom>
            <a:rect b="b" l="l" r="r" t="t"/>
            <a:pathLst>
              <a:path extrusionOk="0" h="21600" w="2160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3539462" y="939734"/>
            <a:ext cx="23985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ionutungurianu@gmail.com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0"/>
          <p:cNvSpPr/>
          <p:nvPr/>
        </p:nvSpPr>
        <p:spPr>
          <a:xfrm>
            <a:off x="3006224" y="1804275"/>
            <a:ext cx="269406" cy="264438"/>
          </a:xfrm>
          <a:custGeom>
            <a:rect b="b" l="l" r="r" t="t"/>
            <a:pathLst>
              <a:path extrusionOk="0" h="21600" w="2160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3399924" y="1824656"/>
            <a:ext cx="2344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Prezentări la 2 săptămâni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0"/>
          <p:cNvSpPr/>
          <p:nvPr/>
        </p:nvSpPr>
        <p:spPr>
          <a:xfrm>
            <a:off x="2337053" y="508500"/>
            <a:ext cx="76626" cy="264438"/>
          </a:xfrm>
          <a:custGeom>
            <a:rect b="b" l="l" r="r" t="t"/>
            <a:pathLst>
              <a:path extrusionOk="0" h="21600" w="21600">
                <a:moveTo>
                  <a:pt x="10797" y="0"/>
                </a:moveTo>
                <a:cubicBezTo>
                  <a:pt x="6202" y="0"/>
                  <a:pt x="2346" y="1039"/>
                  <a:pt x="1265" y="2442"/>
                </a:cubicBezTo>
                <a:lnTo>
                  <a:pt x="20335" y="2442"/>
                </a:lnTo>
                <a:cubicBezTo>
                  <a:pt x="19254" y="1039"/>
                  <a:pt x="15393" y="0"/>
                  <a:pt x="10797" y="0"/>
                </a:cubicBezTo>
                <a:close/>
                <a:moveTo>
                  <a:pt x="0" y="2803"/>
                </a:moveTo>
                <a:lnTo>
                  <a:pt x="0" y="3697"/>
                </a:lnTo>
                <a:lnTo>
                  <a:pt x="21600" y="3697"/>
                </a:lnTo>
                <a:lnTo>
                  <a:pt x="21600" y="2803"/>
                </a:lnTo>
                <a:lnTo>
                  <a:pt x="0" y="2803"/>
                </a:lnTo>
                <a:close/>
                <a:moveTo>
                  <a:pt x="1281" y="4060"/>
                </a:moveTo>
                <a:cubicBezTo>
                  <a:pt x="1839" y="4766"/>
                  <a:pt x="3100" y="5378"/>
                  <a:pt x="4805" y="5810"/>
                </a:cubicBezTo>
                <a:lnTo>
                  <a:pt x="16795" y="5810"/>
                </a:lnTo>
                <a:cubicBezTo>
                  <a:pt x="18500" y="5378"/>
                  <a:pt x="19756" y="4766"/>
                  <a:pt x="20314" y="4060"/>
                </a:cubicBezTo>
                <a:lnTo>
                  <a:pt x="1281" y="4060"/>
                </a:lnTo>
                <a:close/>
                <a:moveTo>
                  <a:pt x="3795" y="6218"/>
                </a:moveTo>
                <a:lnTo>
                  <a:pt x="6290" y="21600"/>
                </a:lnTo>
                <a:lnTo>
                  <a:pt x="15305" y="21600"/>
                </a:lnTo>
                <a:lnTo>
                  <a:pt x="17799" y="6218"/>
                </a:lnTo>
                <a:lnTo>
                  <a:pt x="3795" y="6218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30"/>
          <p:cNvSpPr/>
          <p:nvPr/>
        </p:nvSpPr>
        <p:spPr>
          <a:xfrm>
            <a:off x="1832476" y="2769200"/>
            <a:ext cx="910818" cy="88954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30"/>
          <p:cNvSpPr/>
          <p:nvPr/>
        </p:nvSpPr>
        <p:spPr>
          <a:xfrm>
            <a:off x="5112749" y="2902975"/>
            <a:ext cx="124956" cy="223668"/>
          </a:xfrm>
          <a:custGeom>
            <a:rect b="b" l="l" r="r" t="t"/>
            <a:pathLst>
              <a:path extrusionOk="0" h="21600" w="2160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3517783" y="2504429"/>
            <a:ext cx="2108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Sesiunea 1 - 30 minute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116545" y="2906193"/>
            <a:ext cx="9108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3517783" y="3301402"/>
            <a:ext cx="2108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Sesiunea 2 - 30 minute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4278284" y="3699889"/>
            <a:ext cx="587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&amp; 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3022697" y="4157350"/>
            <a:ext cx="269406" cy="264438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3958932" y="4162611"/>
            <a:ext cx="1226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 Repo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2740686" y="4446643"/>
            <a:ext cx="3662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Calendarul activităților pe www.gistm.ro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3765248" y="2902975"/>
            <a:ext cx="124956" cy="223668"/>
          </a:xfrm>
          <a:custGeom>
            <a:rect b="b" l="l" r="r" t="t"/>
            <a:pathLst>
              <a:path extrusionOk="0" h="21600" w="2160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169" name="Google Shape;1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1507626" y="1244532"/>
            <a:ext cx="6128700" cy="13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QGIS - </a:t>
            </a:r>
            <a:r>
              <a:rPr lang="ro" sz="5200">
                <a:solidFill>
                  <a:schemeClr val="dk1"/>
                </a:solidFill>
              </a:rPr>
              <a:t>layout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3461986" y="2790402"/>
            <a:ext cx="956157" cy="997392"/>
            <a:chOff x="0" y="0"/>
            <a:chExt cx="1891507" cy="1891507"/>
          </a:xfrm>
        </p:grpSpPr>
        <p:sp>
          <p:nvSpPr>
            <p:cNvPr id="179" name="Google Shape;179;p31"/>
            <p:cNvSpPr/>
            <p:nvPr/>
          </p:nvSpPr>
          <p:spPr>
            <a:xfrm>
              <a:off x="0" y="0"/>
              <a:ext cx="1891507" cy="1891507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50852" y="384980"/>
              <a:ext cx="1389802" cy="1121546"/>
            </a:xfrm>
            <a:custGeom>
              <a:rect b="b" l="l" r="r" t="t"/>
              <a:pathLst>
                <a:path extrusionOk="0" h="21600" w="21595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81" name="Google Shape;181;p31"/>
          <p:cNvGrpSpPr/>
          <p:nvPr/>
        </p:nvGrpSpPr>
        <p:grpSpPr>
          <a:xfrm>
            <a:off x="4648943" y="2764403"/>
            <a:ext cx="1061620" cy="1053825"/>
            <a:chOff x="0" y="0"/>
            <a:chExt cx="1998531" cy="1998531"/>
          </a:xfrm>
        </p:grpSpPr>
        <p:sp>
          <p:nvSpPr>
            <p:cNvPr id="182" name="Google Shape;182;p31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411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contur_x5F_cetate-7.png" id="184" name="Google Shape;1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2267024" y="522779"/>
            <a:ext cx="4610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b="1" i="0" lang="ro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finalul acestei prezentări veți fi asimilat: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2672487" y="3227487"/>
            <a:ext cx="3798900" cy="669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0" rotWithShape="0" dist="119618">
              <a:srgbClr val="000000">
                <a:alpha val="74509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2672488" y="1550789"/>
            <a:ext cx="3798900" cy="669900"/>
          </a:xfrm>
          <a:prstGeom prst="rect">
            <a:avLst/>
          </a:prstGeom>
          <a:solidFill>
            <a:srgbClr val="00A1FE"/>
          </a:solidFill>
          <a:ln>
            <a:noFill/>
          </a:ln>
          <a:effectLst>
            <a:outerShdw blurRad="381000" rotWithShape="0" dist="119618">
              <a:srgbClr val="000000">
                <a:alpha val="74509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2670625" y="1682797"/>
            <a:ext cx="38028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0" i="0" lang="ro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ro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Elementele și regulile de elaborare ale </a:t>
            </a:r>
            <a:r>
              <a:rPr lang="ro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unei hărți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2836425" y="3399500"/>
            <a:ext cx="3471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b="0" i="0" lang="ro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ro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Tehnicile de lucru în QGIS pentru elaborarea unei hărți (unui layout)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197" name="Google Shape;1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215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396825" y="1869453"/>
            <a:ext cx="83502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●"/>
            </a:pPr>
            <a:r>
              <a:rPr b="0" i="0" lang="ro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Reprezintă </a:t>
            </a: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modul al aplicației QGIS care ne permite să realizăm o hartă în format PDF sau imagine, ce poate fi ulterior printată</a:t>
            </a:r>
            <a:r>
              <a:rPr b="0" i="0" lang="ro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Ce este un layout?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09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22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ur_x5F_cetate-7.png"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510"/>
              </a:srgbClr>
            </a:outerShdw>
          </a:effectLst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052" y="303600"/>
            <a:ext cx="6415748" cy="453629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